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9"/>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39" r:id="rId57"/>
    <p:sldId id="328" r:id="rId58"/>
    <p:sldId id="329" r:id="rId59"/>
    <p:sldId id="330" r:id="rId60"/>
    <p:sldId id="331" r:id="rId61"/>
    <p:sldId id="332" r:id="rId62"/>
    <p:sldId id="333" r:id="rId63"/>
    <p:sldId id="334" r:id="rId64"/>
    <p:sldId id="335" r:id="rId65"/>
    <p:sldId id="336" r:id="rId66"/>
    <p:sldId id="337" r:id="rId67"/>
    <p:sldId id="338" r:id="rId6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3" autoAdjust="0"/>
    <p:restoredTop sz="94754"/>
  </p:normalViewPr>
  <p:slideViewPr>
    <p:cSldViewPr snapToGrid="0">
      <p:cViewPr varScale="1">
        <p:scale>
          <a:sx n="102" d="100"/>
          <a:sy n="102" d="100"/>
        </p:scale>
        <p:origin x="9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6E28688-2A68-3B43-FA0B-840E61C6B268}"/>
              </a:ext>
            </a:extLst>
          </p:cNvPr>
          <p:cNvSpPr/>
          <p:nvPr/>
        </p:nvSpPr>
        <p:spPr>
          <a:xfrm>
            <a:off x="2532345" y="1052188"/>
            <a:ext cx="5762019" cy="56492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0D88A5DF-5DF1-BA11-4D61-CDB1D395A59E}"/>
              </a:ext>
            </a:extLst>
          </p:cNvPr>
          <p:cNvPicPr>
            <a:picLocks noChangeAspect="1"/>
          </p:cNvPicPr>
          <p:nvPr/>
        </p:nvPicPr>
        <p:blipFill>
          <a:blip r:embed="rId2"/>
          <a:stretch>
            <a:fillRect/>
          </a:stretch>
        </p:blipFill>
        <p:spPr>
          <a:xfrm>
            <a:off x="3090891" y="1148316"/>
            <a:ext cx="4630380" cy="5455952"/>
          </a:xfrm>
          <a:prstGeom prst="rect">
            <a:avLst/>
          </a:prstGeom>
        </p:spPr>
      </p:pic>
      <p:cxnSp>
        <p:nvCxnSpPr>
          <p:cNvPr id="7" name="Straight Arrow Connector 6">
            <a:extLst>
              <a:ext uri="{FF2B5EF4-FFF2-40B4-BE49-F238E27FC236}">
                <a16:creationId xmlns:a16="http://schemas.microsoft.com/office/drawing/2014/main" id="{9617A9F8-52DD-D833-1B54-D086AB246E4F}"/>
              </a:ext>
            </a:extLst>
          </p:cNvPr>
          <p:cNvCxnSpPr/>
          <p:nvPr/>
        </p:nvCxnSpPr>
        <p:spPr>
          <a:xfrm>
            <a:off x="1139868" y="2317315"/>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94F8D39-8F9D-C601-4273-FB6897D71435}"/>
              </a:ext>
            </a:extLst>
          </p:cNvPr>
          <p:cNvCxnSpPr/>
          <p:nvPr/>
        </p:nvCxnSpPr>
        <p:spPr>
          <a:xfrm>
            <a:off x="1139866" y="3441526"/>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E6F8482-6959-6E8A-011F-D44B95B43FB1}"/>
              </a:ext>
            </a:extLst>
          </p:cNvPr>
          <p:cNvCxnSpPr/>
          <p:nvPr/>
        </p:nvCxnSpPr>
        <p:spPr>
          <a:xfrm>
            <a:off x="1139867"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790311B3-50A9-9A63-0FAB-1DC389B04ACC}"/>
              </a:ext>
            </a:extLst>
          </p:cNvPr>
          <p:cNvSpPr txBox="1"/>
          <p:nvPr/>
        </p:nvSpPr>
        <p:spPr>
          <a:xfrm>
            <a:off x="500671" y="1784222"/>
            <a:ext cx="192937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      Sensor Information</a:t>
            </a:r>
          </a:p>
          <a:p>
            <a:pPr marL="0" marR="0" indent="0" algn="l" defTabSz="457200" rtl="0" fontAlgn="auto" latinLnBrk="0" hangingPunct="0">
              <a:lnSpc>
                <a:spcPct val="100000"/>
              </a:lnSpc>
              <a:spcBef>
                <a:spcPts val="0"/>
              </a:spcBef>
              <a:spcAft>
                <a:spcPts val="0"/>
              </a:spcAft>
              <a:buClrTx/>
              <a:buSzTx/>
              <a:buFontTx/>
              <a:buNone/>
              <a:tabLst/>
            </a:pPr>
            <a:r>
              <a:rPr lang="en-US" sz="1200" dirty="0"/>
              <a:t>(Ego and actor vehicle states)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3638BD03-6CCB-05B7-16A3-BCFCFFF343B1}"/>
              </a:ext>
            </a:extLst>
          </p:cNvPr>
          <p:cNvSpPr txBox="1"/>
          <p:nvPr/>
        </p:nvSpPr>
        <p:spPr>
          <a:xfrm>
            <a:off x="1067490" y="3119690"/>
            <a:ext cx="115191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Road Boundaries</a:t>
            </a:r>
          </a:p>
        </p:txBody>
      </p:sp>
      <p:sp>
        <p:nvSpPr>
          <p:cNvPr id="14" name="TextBox 13">
            <a:extLst>
              <a:ext uri="{FF2B5EF4-FFF2-40B4-BE49-F238E27FC236}">
                <a16:creationId xmlns:a16="http://schemas.microsoft.com/office/drawing/2014/main" id="{638B2269-AC0E-6984-1566-B045DD79A0E1}"/>
              </a:ext>
            </a:extLst>
          </p:cNvPr>
          <p:cNvSpPr txBox="1"/>
          <p:nvPr/>
        </p:nvSpPr>
        <p:spPr>
          <a:xfrm>
            <a:off x="861909" y="4563315"/>
            <a:ext cx="1611976"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Road Speed Information</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15" name="Straight Arrow Connector 14">
            <a:extLst>
              <a:ext uri="{FF2B5EF4-FFF2-40B4-BE49-F238E27FC236}">
                <a16:creationId xmlns:a16="http://schemas.microsoft.com/office/drawing/2014/main" id="{1248284B-8BE8-C367-2749-A821F03BC17D}"/>
              </a:ext>
            </a:extLst>
          </p:cNvPr>
          <p:cNvCxnSpPr/>
          <p:nvPr/>
        </p:nvCxnSpPr>
        <p:spPr>
          <a:xfrm>
            <a:off x="8592854" y="2780778"/>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3C4E2610-BF94-C9BD-F1F6-3A2C27027EA5}"/>
              </a:ext>
            </a:extLst>
          </p:cNvPr>
          <p:cNvSpPr txBox="1"/>
          <p:nvPr/>
        </p:nvSpPr>
        <p:spPr>
          <a:xfrm>
            <a:off x="8645048" y="2503783"/>
            <a:ext cx="105252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Stay in the lane</a:t>
            </a:r>
          </a:p>
        </p:txBody>
      </p:sp>
      <p:sp>
        <p:nvSpPr>
          <p:cNvPr id="17" name="TextBox 16">
            <a:extLst>
              <a:ext uri="{FF2B5EF4-FFF2-40B4-BE49-F238E27FC236}">
                <a16:creationId xmlns:a16="http://schemas.microsoft.com/office/drawing/2014/main" id="{E4DB6E48-37EC-4A5D-FDE0-ED42B5AE66F0}"/>
              </a:ext>
            </a:extLst>
          </p:cNvPr>
          <p:cNvSpPr txBox="1"/>
          <p:nvPr/>
        </p:nvSpPr>
        <p:spPr>
          <a:xfrm>
            <a:off x="8645048" y="3512641"/>
            <a:ext cx="116153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Change Left 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6387889-3E41-C280-E23B-8F6AB1E870AF}"/>
              </a:ext>
            </a:extLst>
          </p:cNvPr>
          <p:cNvSpPr txBox="1"/>
          <p:nvPr/>
        </p:nvSpPr>
        <p:spPr>
          <a:xfrm>
            <a:off x="8592854" y="4523316"/>
            <a:ext cx="1244889"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Change Right Lane</a:t>
            </a:r>
          </a:p>
        </p:txBody>
      </p:sp>
      <p:cxnSp>
        <p:nvCxnSpPr>
          <p:cNvPr id="20" name="Straight Arrow Connector 19">
            <a:extLst>
              <a:ext uri="{FF2B5EF4-FFF2-40B4-BE49-F238E27FC236}">
                <a16:creationId xmlns:a16="http://schemas.microsoft.com/office/drawing/2014/main" id="{2BCF4E23-917B-83A8-AEAF-E081B9F704D0}"/>
              </a:ext>
            </a:extLst>
          </p:cNvPr>
          <p:cNvCxnSpPr/>
          <p:nvPr/>
        </p:nvCxnSpPr>
        <p:spPr>
          <a:xfrm>
            <a:off x="8592854" y="3876292"/>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2833FA53-9541-4BC5-B1F4-9D4BEA5671B8}"/>
              </a:ext>
            </a:extLst>
          </p:cNvPr>
          <p:cNvCxnSpPr/>
          <p:nvPr/>
        </p:nvCxnSpPr>
        <p:spPr>
          <a:xfrm>
            <a:off x="8592854"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9130F9F-7E0F-AB14-1FE9-1886793FFA2D}"/>
              </a:ext>
            </a:extLst>
          </p:cNvPr>
          <p:cNvSpPr txBox="1"/>
          <p:nvPr/>
        </p:nvSpPr>
        <p:spPr>
          <a:xfrm>
            <a:off x="9985333" y="2596114"/>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BCC5D243-2BE0-0DD9-4EC5-6766521D8B5B}"/>
              </a:ext>
            </a:extLst>
          </p:cNvPr>
          <p:cNvSpPr txBox="1"/>
          <p:nvPr/>
        </p:nvSpPr>
        <p:spPr>
          <a:xfrm>
            <a:off x="9933139" y="3574559"/>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1529819-B6AB-950B-F8D1-624EBFF73D76}"/>
              </a:ext>
            </a:extLst>
          </p:cNvPr>
          <p:cNvSpPr txBox="1"/>
          <p:nvPr/>
        </p:nvSpPr>
        <p:spPr>
          <a:xfrm>
            <a:off x="9933139" y="4617062"/>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CFF64777-19F1-F646-00B7-2E2663484284}"/>
              </a:ext>
            </a:extLst>
          </p:cNvPr>
          <p:cNvSpPr txBox="1"/>
          <p:nvPr/>
        </p:nvSpPr>
        <p:spPr>
          <a:xfrm>
            <a:off x="2219404" y="303020"/>
            <a:ext cx="4460512"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mn-lt"/>
                <a:ea typeface="+mn-ea"/>
                <a:cs typeface="+mn-cs"/>
                <a:sym typeface="Calibri"/>
              </a:rPr>
              <a:t>State Flow Diagram for Lane Change Logic</a:t>
            </a:r>
          </a:p>
        </p:txBody>
      </p:sp>
    </p:spTree>
    <p:extLst>
      <p:ext uri="{BB962C8B-B14F-4D97-AF65-F5344CB8AC3E}">
        <p14:creationId xmlns:p14="http://schemas.microsoft.com/office/powerpoint/2010/main" val="12334553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normAutofit/>
          </a:bodyPr>
          <a:lstStyle/>
          <a:p>
            <a:pPr algn="ctr"/>
            <a:r>
              <a:rPr lang="en-US" sz="2800" dirty="0"/>
              <a:t>High centerline potential </a:t>
            </a:r>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698092" y="1529706"/>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9" name="TextBox 8">
            <a:extLst>
              <a:ext uri="{FF2B5EF4-FFF2-40B4-BE49-F238E27FC236}">
                <a16:creationId xmlns:a16="http://schemas.microsoft.com/office/drawing/2014/main" id="{9CF41D36-B27C-DB84-9C12-59B2E1269B85}"/>
              </a:ext>
            </a:extLst>
          </p:cNvPr>
          <p:cNvSpPr txBox="1"/>
          <p:nvPr/>
        </p:nvSpPr>
        <p:spPr>
          <a:xfrm>
            <a:off x="5499100" y="2973487"/>
            <a:ext cx="539750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yet achieved. The goal potential energy needs to be </a:t>
            </a:r>
            <a:r>
              <a:rPr lang="en-US" dirty="0"/>
              <a:t>modified.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8236499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noAutofit/>
          </a:bodyPr>
          <a:lstStyle/>
          <a:p>
            <a:r>
              <a:rPr lang="en-US" sz="2000" dirty="0"/>
              <a:t>Improved </a:t>
            </a:r>
            <a:r>
              <a:rPr lang="en-US" sz="2400" dirty="0"/>
              <a:t>centerline</a:t>
            </a:r>
            <a:r>
              <a:rPr lang="en-US" sz="2000" dirty="0"/>
              <a:t> potential but obstacle potential need to be improved</a:t>
            </a:r>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5918200" y="2287847"/>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
        <p:nvSpPr>
          <p:cNvPr id="9" name="Title 1">
            <a:extLst>
              <a:ext uri="{FF2B5EF4-FFF2-40B4-BE49-F238E27FC236}">
                <a16:creationId xmlns:a16="http://schemas.microsoft.com/office/drawing/2014/main" id="{90E0FD91-40AD-D166-41B4-4A8E1A4AF133}"/>
              </a:ext>
            </a:extLst>
          </p:cNvPr>
          <p:cNvSpPr>
            <a:spLocks noGrp="1"/>
          </p:cNvSpPr>
          <p:nvPr>
            <p:ph type="title"/>
          </p:nvPr>
        </p:nvSpPr>
        <p:spPr>
          <a:xfrm>
            <a:off x="105934" y="91015"/>
            <a:ext cx="8546797" cy="728137"/>
          </a:xfrm>
        </p:spPr>
        <p:txBody>
          <a:bodyPr>
            <a:noAutofit/>
          </a:bodyPr>
          <a:lstStyle/>
          <a:p>
            <a:r>
              <a:rPr lang="en-US" sz="2000" dirty="0"/>
              <a:t>Improved </a:t>
            </a:r>
            <a:r>
              <a:rPr lang="en-US" sz="2400" dirty="0"/>
              <a:t>obstacle</a:t>
            </a:r>
            <a:r>
              <a:rPr lang="en-US" sz="2000" dirty="0"/>
              <a:t> potential but still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lane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800100" y="2403233"/>
            <a:ext cx="3914775" cy="270612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3"/>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96A7-1198-6649-CD99-00689F0C03CD}"/>
              </a:ext>
            </a:extLst>
          </p:cNvPr>
          <p:cNvSpPr>
            <a:spLocks noGrp="1"/>
          </p:cNvSpPr>
          <p:nvPr>
            <p:ph type="title"/>
          </p:nvPr>
        </p:nvSpPr>
        <p:spPr/>
        <p:txBody>
          <a:bodyPr/>
          <a:lstStyle/>
          <a:p>
            <a:r>
              <a:rPr lang="en-US" dirty="0"/>
              <a:t>Lane changes with two obstacles</a:t>
            </a:r>
          </a:p>
        </p:txBody>
      </p:sp>
      <p:pic>
        <p:nvPicPr>
          <p:cNvPr id="4" name="Picture 3">
            <a:extLst>
              <a:ext uri="{FF2B5EF4-FFF2-40B4-BE49-F238E27FC236}">
                <a16:creationId xmlns:a16="http://schemas.microsoft.com/office/drawing/2014/main" id="{3E68A277-884C-AD7E-B7EE-330CA47B8DFD}"/>
              </a:ext>
            </a:extLst>
          </p:cNvPr>
          <p:cNvPicPr>
            <a:picLocks noChangeAspect="1"/>
          </p:cNvPicPr>
          <p:nvPr/>
        </p:nvPicPr>
        <p:blipFill rotWithShape="1">
          <a:blip r:embed="rId2"/>
          <a:srcRect l="7021" r="6866"/>
          <a:stretch/>
        </p:blipFill>
        <p:spPr>
          <a:xfrm>
            <a:off x="277519" y="2645722"/>
            <a:ext cx="4269081" cy="3187701"/>
          </a:xfrm>
          <a:prstGeom prst="rect">
            <a:avLst/>
          </a:prstGeom>
        </p:spPr>
      </p:pic>
      <p:pic>
        <p:nvPicPr>
          <p:cNvPr id="6" name="Picture 5">
            <a:extLst>
              <a:ext uri="{FF2B5EF4-FFF2-40B4-BE49-F238E27FC236}">
                <a16:creationId xmlns:a16="http://schemas.microsoft.com/office/drawing/2014/main" id="{4B0F1769-7C5F-8D1D-59B4-E1B150176D97}"/>
              </a:ext>
            </a:extLst>
          </p:cNvPr>
          <p:cNvPicPr>
            <a:picLocks noChangeAspect="1"/>
          </p:cNvPicPr>
          <p:nvPr/>
        </p:nvPicPr>
        <p:blipFill rotWithShape="1">
          <a:blip r:embed="rId3"/>
          <a:srcRect l="10294" r="8660"/>
          <a:stretch/>
        </p:blipFill>
        <p:spPr>
          <a:xfrm>
            <a:off x="4686300" y="3710987"/>
            <a:ext cx="7137400" cy="1799271"/>
          </a:xfrm>
          <a:prstGeom prst="rect">
            <a:avLst/>
          </a:prstGeom>
        </p:spPr>
      </p:pic>
      <p:sp>
        <p:nvSpPr>
          <p:cNvPr id="8" name="TextBox 7">
            <a:extLst>
              <a:ext uri="{FF2B5EF4-FFF2-40B4-BE49-F238E27FC236}">
                <a16:creationId xmlns:a16="http://schemas.microsoft.com/office/drawing/2014/main" id="{10EA704F-111B-0BC3-576E-728FE1247B25}"/>
              </a:ext>
            </a:extLst>
          </p:cNvPr>
          <p:cNvSpPr txBox="1"/>
          <p:nvPr/>
        </p:nvSpPr>
        <p:spPr>
          <a:xfrm>
            <a:off x="4964971" y="2500682"/>
            <a:ext cx="594432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1" name="TextBox 10">
            <a:extLst>
              <a:ext uri="{FF2B5EF4-FFF2-40B4-BE49-F238E27FC236}">
                <a16:creationId xmlns:a16="http://schemas.microsoft.com/office/drawing/2014/main" id="{5D97D543-3969-C950-1C66-10610577BD09}"/>
              </a:ext>
            </a:extLst>
          </p:cNvPr>
          <p:cNvSpPr txBox="1"/>
          <p:nvPr/>
        </p:nvSpPr>
        <p:spPr>
          <a:xfrm>
            <a:off x="277519" y="1008602"/>
            <a:ext cx="9925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Elliptical target potential</a:t>
            </a:r>
          </a:p>
          <a:p>
            <a:r>
              <a:rPr lang="en-US" b="0" i="0" dirty="0">
                <a:effectLst/>
                <a:latin typeface="Menlo" panose="020B0609030804020204" pitchFamily="49" charset="0"/>
              </a:rPr>
              <a:t>f3 = 1/200*( (X - </a:t>
            </a:r>
            <a:r>
              <a:rPr lang="en-US" b="0" i="0" dirty="0" err="1">
                <a:effectLst/>
                <a:latin typeface="Menlo" panose="020B0609030804020204" pitchFamily="49" charset="0"/>
              </a:rPr>
              <a:t>x_tar</a:t>
            </a:r>
            <a:r>
              <a:rPr lang="en-US" b="0" i="0" dirty="0">
                <a:effectLst/>
                <a:latin typeface="Menlo" panose="020B0609030804020204" pitchFamily="49" charset="0"/>
              </a:rPr>
              <a:t>).^2 + (1/50)*(Y- </a:t>
            </a:r>
            <a:r>
              <a:rPr lang="en-US" b="0" i="0" dirty="0" err="1">
                <a:effectLst/>
                <a:latin typeface="Menlo" panose="020B0609030804020204" pitchFamily="49" charset="0"/>
              </a:rPr>
              <a:t>y_tar</a:t>
            </a:r>
            <a:r>
              <a:rPr lang="en-US" b="0" i="0" dirty="0">
                <a:effectLst/>
                <a:latin typeface="Menlo" panose="020B0609030804020204" pitchFamily="49" charset="0"/>
              </a:rPr>
              <a:t>).^2 )</a:t>
            </a:r>
          </a:p>
        </p:txBody>
      </p:sp>
    </p:spTree>
    <p:extLst>
      <p:ext uri="{BB962C8B-B14F-4D97-AF65-F5344CB8AC3E}">
        <p14:creationId xmlns:p14="http://schemas.microsoft.com/office/powerpoint/2010/main" val="107656991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54E17-861C-32B1-C28C-16B9448CB1C4}"/>
              </a:ext>
            </a:extLst>
          </p:cNvPr>
          <p:cNvPicPr>
            <a:picLocks noChangeAspect="1"/>
          </p:cNvPicPr>
          <p:nvPr/>
        </p:nvPicPr>
        <p:blipFill rotWithShape="1">
          <a:blip r:embed="rId2"/>
          <a:srcRect l="6400" t="8169" r="4711"/>
          <a:stretch/>
        </p:blipFill>
        <p:spPr>
          <a:xfrm>
            <a:off x="279400" y="3327401"/>
            <a:ext cx="5240533" cy="2921000"/>
          </a:xfrm>
          <a:prstGeom prst="rect">
            <a:avLst/>
          </a:prstGeom>
        </p:spPr>
      </p:pic>
      <p:pic>
        <p:nvPicPr>
          <p:cNvPr id="5" name="Picture 4">
            <a:extLst>
              <a:ext uri="{FF2B5EF4-FFF2-40B4-BE49-F238E27FC236}">
                <a16:creationId xmlns:a16="http://schemas.microsoft.com/office/drawing/2014/main" id="{AAC4FFB4-38E2-D1B7-CEC1-A89B25F0ED50}"/>
              </a:ext>
            </a:extLst>
          </p:cNvPr>
          <p:cNvPicPr>
            <a:picLocks noChangeAspect="1"/>
          </p:cNvPicPr>
          <p:nvPr/>
        </p:nvPicPr>
        <p:blipFill>
          <a:blip r:embed="rId3"/>
          <a:stretch>
            <a:fillRect/>
          </a:stretch>
        </p:blipFill>
        <p:spPr>
          <a:xfrm>
            <a:off x="4766531" y="4073918"/>
            <a:ext cx="7772400" cy="1427966"/>
          </a:xfrm>
          <a:prstGeom prst="rect">
            <a:avLst/>
          </a:prstGeom>
        </p:spPr>
      </p:pic>
      <p:sp>
        <p:nvSpPr>
          <p:cNvPr id="7" name="TextBox 6">
            <a:extLst>
              <a:ext uri="{FF2B5EF4-FFF2-40B4-BE49-F238E27FC236}">
                <a16:creationId xmlns:a16="http://schemas.microsoft.com/office/drawing/2014/main" id="{737DCCF3-3ED0-47B9-0D99-6B45EF8CA0F9}"/>
              </a:ext>
            </a:extLst>
          </p:cNvPr>
          <p:cNvSpPr txBox="1"/>
          <p:nvPr/>
        </p:nvSpPr>
        <p:spPr>
          <a:xfrm>
            <a:off x="682625" y="1356116"/>
            <a:ext cx="629285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Linear Target potential</a:t>
            </a:r>
          </a:p>
          <a:p>
            <a:endParaRPr lang="en-US" b="0" i="0" dirty="0">
              <a:effectLst/>
              <a:latin typeface="Menlo" panose="020B0609030804020204" pitchFamily="49" charset="0"/>
            </a:endParaRPr>
          </a:p>
          <a:p>
            <a:r>
              <a:rPr lang="en-US" b="0" i="0" dirty="0">
                <a:effectLst/>
                <a:latin typeface="Menlo" panose="020B0609030804020204" pitchFamily="49" charset="0"/>
              </a:rPr>
              <a:t>f3= -4*(X-</a:t>
            </a:r>
            <a:r>
              <a:rPr lang="en-US" b="0" i="0" dirty="0" err="1">
                <a:effectLst/>
                <a:latin typeface="Menlo" panose="020B0609030804020204" pitchFamily="49" charset="0"/>
              </a:rPr>
              <a:t>x_tar</a:t>
            </a:r>
            <a:r>
              <a:rPr lang="en-US" b="0" i="0" dirty="0">
                <a:effectLst/>
                <a:latin typeface="Menlo" panose="020B0609030804020204" pitchFamily="49" charset="0"/>
              </a:rPr>
              <a:t>);</a:t>
            </a:r>
          </a:p>
        </p:txBody>
      </p:sp>
    </p:spTree>
    <p:extLst>
      <p:ext uri="{BB962C8B-B14F-4D97-AF65-F5344CB8AC3E}">
        <p14:creationId xmlns:p14="http://schemas.microsoft.com/office/powerpoint/2010/main" val="280535165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21B6C-22EB-3B5F-A780-3C0582BC9B7A}"/>
              </a:ext>
            </a:extLst>
          </p:cNvPr>
          <p:cNvSpPr txBox="1"/>
          <p:nvPr/>
        </p:nvSpPr>
        <p:spPr>
          <a:xfrm>
            <a:off x="508000" y="1346200"/>
            <a:ext cx="1079878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Create potential such that the following distance can be increased based on the friction coefficient of the road.</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Create a static potential field for the lanes depending on the friction of the road.</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5" name="Rounded Rectangle 4">
            <a:extLst>
              <a:ext uri="{FF2B5EF4-FFF2-40B4-BE49-F238E27FC236}">
                <a16:creationId xmlns:a16="http://schemas.microsoft.com/office/drawing/2014/main" id="{75186E59-869C-1806-0A06-581CB6A648A5}"/>
              </a:ext>
            </a:extLst>
          </p:cNvPr>
          <p:cNvSpPr/>
          <p:nvPr/>
        </p:nvSpPr>
        <p:spPr>
          <a:xfrm>
            <a:off x="1060527" y="3264058"/>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friction coefficient of the road)</a:t>
            </a:r>
          </a:p>
        </p:txBody>
      </p:sp>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C0981776-850D-BB1C-A9DF-AEB0F736D3BA}"/>
                  </a:ext>
                </a:extLst>
              </p:cNvPr>
              <p:cNvSpPr/>
              <p:nvPr/>
            </p:nvSpPr>
            <p:spPr>
              <a:xfrm>
                <a:off x="5907393" y="3225123"/>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6" name="Rounded Rectangle 5">
                <a:extLst>
                  <a:ext uri="{FF2B5EF4-FFF2-40B4-BE49-F238E27FC236}">
                    <a16:creationId xmlns:a16="http://schemas.microsoft.com/office/drawing/2014/main" id="{C0981776-850D-BB1C-A9DF-AEB0F736D3BA}"/>
                  </a:ext>
                </a:extLst>
              </p:cNvPr>
              <p:cNvSpPr>
                <a:spLocks noRot="1" noChangeAspect="1" noMove="1" noResize="1" noEditPoints="1" noAdjustHandles="1" noChangeArrowheads="1" noChangeShapeType="1" noTextEdit="1"/>
              </p:cNvSpPr>
              <p:nvPr/>
            </p:nvSpPr>
            <p:spPr>
              <a:xfrm>
                <a:off x="5907393" y="3225123"/>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31762700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914B-20B9-249F-4F43-BE6DE1DD3BA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02FA88F-649F-D4FC-3B25-322D9FEC047D}"/>
              </a:ext>
            </a:extLst>
          </p:cNvPr>
          <p:cNvPicPr>
            <a:picLocks noChangeAspect="1"/>
          </p:cNvPicPr>
          <p:nvPr/>
        </p:nvPicPr>
        <p:blipFill>
          <a:blip r:embed="rId2"/>
          <a:stretch>
            <a:fillRect/>
          </a:stretch>
        </p:blipFill>
        <p:spPr>
          <a:xfrm>
            <a:off x="1180928" y="2007115"/>
            <a:ext cx="3898900" cy="520700"/>
          </a:xfrm>
          <a:prstGeom prst="rect">
            <a:avLst/>
          </a:prstGeom>
        </p:spPr>
      </p:pic>
      <p:pic>
        <p:nvPicPr>
          <p:cNvPr id="5" name="Picture 4">
            <a:extLst>
              <a:ext uri="{FF2B5EF4-FFF2-40B4-BE49-F238E27FC236}">
                <a16:creationId xmlns:a16="http://schemas.microsoft.com/office/drawing/2014/main" id="{6107B58F-3BC0-4931-0E36-F13042677E8C}"/>
              </a:ext>
            </a:extLst>
          </p:cNvPr>
          <p:cNvPicPr>
            <a:picLocks noChangeAspect="1"/>
          </p:cNvPicPr>
          <p:nvPr/>
        </p:nvPicPr>
        <p:blipFill>
          <a:blip r:embed="rId3"/>
          <a:stretch>
            <a:fillRect/>
          </a:stretch>
        </p:blipFill>
        <p:spPr>
          <a:xfrm>
            <a:off x="1284245" y="3183238"/>
            <a:ext cx="2654300" cy="812800"/>
          </a:xfrm>
          <a:prstGeom prst="rect">
            <a:avLst/>
          </a:prstGeom>
        </p:spPr>
      </p:pic>
      <p:pic>
        <p:nvPicPr>
          <p:cNvPr id="6" name="Picture 5">
            <a:extLst>
              <a:ext uri="{FF2B5EF4-FFF2-40B4-BE49-F238E27FC236}">
                <a16:creationId xmlns:a16="http://schemas.microsoft.com/office/drawing/2014/main" id="{2E078E95-EA96-8C08-6D71-976B8F3787B1}"/>
              </a:ext>
            </a:extLst>
          </p:cNvPr>
          <p:cNvPicPr>
            <a:picLocks noChangeAspect="1"/>
          </p:cNvPicPr>
          <p:nvPr/>
        </p:nvPicPr>
        <p:blipFill>
          <a:blip r:embed="rId4"/>
          <a:stretch>
            <a:fillRect/>
          </a:stretch>
        </p:blipFill>
        <p:spPr>
          <a:xfrm>
            <a:off x="1377778" y="4384761"/>
            <a:ext cx="1752600" cy="533400"/>
          </a:xfrm>
          <a:prstGeom prst="rect">
            <a:avLst/>
          </a:prstGeom>
        </p:spPr>
      </p:pic>
      <p:pic>
        <p:nvPicPr>
          <p:cNvPr id="7" name="Picture 6">
            <a:extLst>
              <a:ext uri="{FF2B5EF4-FFF2-40B4-BE49-F238E27FC236}">
                <a16:creationId xmlns:a16="http://schemas.microsoft.com/office/drawing/2014/main" id="{1F26C446-56DD-E713-4BDB-9B477E575C95}"/>
              </a:ext>
            </a:extLst>
          </p:cNvPr>
          <p:cNvPicPr>
            <a:picLocks noChangeAspect="1"/>
          </p:cNvPicPr>
          <p:nvPr/>
        </p:nvPicPr>
        <p:blipFill>
          <a:blip r:embed="rId5"/>
          <a:stretch>
            <a:fillRect/>
          </a:stretch>
        </p:blipFill>
        <p:spPr>
          <a:xfrm>
            <a:off x="1486243" y="5306884"/>
            <a:ext cx="1879600" cy="431800"/>
          </a:xfrm>
          <a:prstGeom prst="rect">
            <a:avLst/>
          </a:prstGeom>
        </p:spPr>
      </p:pic>
    </p:spTree>
    <p:extLst>
      <p:ext uri="{BB962C8B-B14F-4D97-AF65-F5344CB8AC3E}">
        <p14:creationId xmlns:p14="http://schemas.microsoft.com/office/powerpoint/2010/main" val="428745479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4816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40539</TotalTime>
  <Words>4728</Words>
  <Application>Microsoft Macintosh PowerPoint</Application>
  <PresentationFormat>Widescreen</PresentationFormat>
  <Paragraphs>513</Paragraphs>
  <Slides>64</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64</vt:i4>
      </vt:variant>
    </vt:vector>
  </HeadingPairs>
  <TitlesOfParts>
    <vt:vector size="87"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PowerPoint Presentation</vt:lpstr>
      <vt:lpstr>Gradient descent algorithm </vt:lpstr>
      <vt:lpstr>PowerPoint Presentation</vt:lpstr>
      <vt:lpstr>High centerline potential </vt:lpstr>
      <vt:lpstr>Improved centerline potential but obstacle potential need to be improved</vt:lpstr>
      <vt:lpstr>Improved obstacle potential but still lane change path is not smooth</vt:lpstr>
      <vt:lpstr>PowerPoint Presentation</vt:lpstr>
      <vt:lpstr>Lane changes with two obstacles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97</cp:revision>
  <dcterms:modified xsi:type="dcterms:W3CDTF">2023-03-08T16:23:55Z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